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3"/>
  </p:notesMasterIdLst>
  <p:sldIdLst>
    <p:sldId id="265" r:id="rId2"/>
  </p:sldIdLst>
  <p:sldSz cx="7559675" cy="10691813"/>
  <p:notesSz cx="6858000" cy="9144000"/>
  <p:embeddedFontLst>
    <p:embeddedFont>
      <p:font typeface="Helvetica" panose="020B0604020202020204" pitchFamily="34" charset="0"/>
      <p:regular r:id="rId4"/>
      <p:bold r:id="rId5"/>
      <p:italic r:id="rId6"/>
      <p:boldItalic r:id="rId7"/>
    </p:embeddedFont>
    <p:embeddedFont>
      <p:font typeface="Montserrat" panose="00000500000000000000" pitchFamily="2" charset="-52"/>
      <p:regular r:id="rId8"/>
      <p:bold r:id="rId9"/>
      <p:italic r:id="rId10"/>
      <p:boldItalic r:id="rId11"/>
    </p:embeddedFont>
    <p:embeddedFont>
      <p:font typeface="Montserrat Bold" panose="00000800000000000000" pitchFamily="2" charset="-52"/>
      <p:regular r:id="rId12"/>
      <p:bold r:id="rId13"/>
      <p:italic r:id="rId14"/>
      <p:boldItalic r:id="rId15"/>
    </p:embeddedFont>
    <p:embeddedFont>
      <p:font typeface="Montserrat ExtraBold" panose="00000900000000000000" pitchFamily="2" charset="-52"/>
      <p:bold r:id="rId16"/>
      <p:italic r:id="rId17"/>
      <p:boldItalic r:id="rId18"/>
    </p:embeddedFont>
    <p:embeddedFont>
      <p:font typeface="Montserrat Light" panose="00000400000000000000" pitchFamily="2" charset="-52"/>
      <p:regular r:id="rId19"/>
      <p:italic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2" userDrawn="1">
          <p15:clr>
            <a:srgbClr val="A4A3A4"/>
          </p15:clr>
        </p15:guide>
        <p15:guide id="2" pos="440" userDrawn="1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pos="3356" userDrawn="1">
          <p15:clr>
            <a:srgbClr val="A4A3A4"/>
          </p15:clr>
        </p15:guide>
        <p15:guide id="5" orient="horz" pos="1304" userDrawn="1">
          <p15:clr>
            <a:srgbClr val="A4A3A4"/>
          </p15:clr>
        </p15:guide>
        <p15:guide id="6" orient="horz" pos="1576" userDrawn="1">
          <p15:clr>
            <a:srgbClr val="A4A3A4"/>
          </p15:clr>
        </p15:guide>
        <p15:guide id="7" orient="horz" pos="3798" userDrawn="1">
          <p15:clr>
            <a:srgbClr val="A4A3A4"/>
          </p15:clr>
        </p15:guide>
        <p15:guide id="8" orient="horz" pos="3640" userDrawn="1">
          <p15:clr>
            <a:srgbClr val="A4A3A4"/>
          </p15:clr>
        </p15:guide>
        <p15:guide id="9" orient="horz" pos="4910" userDrawn="1">
          <p15:clr>
            <a:srgbClr val="A4A3A4"/>
          </p15:clr>
        </p15:guide>
        <p15:guide id="10" pos="816" userDrawn="1">
          <p15:clr>
            <a:srgbClr val="A4A3A4"/>
          </p15:clr>
        </p15:guide>
        <p15:guide id="11" pos="3016" userDrawn="1">
          <p15:clr>
            <a:srgbClr val="A4A3A4"/>
          </p15:clr>
        </p15:guide>
        <p15:guide id="12" orient="horz" pos="2120" userDrawn="1">
          <p15:clr>
            <a:srgbClr val="A4A3A4"/>
          </p15:clr>
        </p15:guide>
        <p15:guide id="13" pos="25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DE"/>
    <a:srgbClr val="14192D"/>
    <a:srgbClr val="E6F4FD"/>
    <a:srgbClr val="FEFD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23" autoAdjust="0"/>
    <p:restoredTop sz="96305" autoAdjust="0"/>
  </p:normalViewPr>
  <p:slideViewPr>
    <p:cSldViewPr snapToGrid="0" showGuides="1">
      <p:cViewPr varScale="1">
        <p:scale>
          <a:sx n="53" d="100"/>
          <a:sy n="53" d="100"/>
        </p:scale>
        <p:origin x="2683" y="29"/>
      </p:cViewPr>
      <p:guideLst>
        <p:guide orient="horz" pos="192"/>
        <p:guide pos="440"/>
        <p:guide pos="340"/>
        <p:guide pos="3356"/>
        <p:guide orient="horz" pos="1304"/>
        <p:guide orient="horz" pos="1576"/>
        <p:guide orient="horz" pos="3798"/>
        <p:guide orient="horz" pos="3640"/>
        <p:guide orient="horz" pos="4910"/>
        <p:guide pos="816"/>
        <p:guide pos="3016"/>
        <p:guide orient="horz" pos="2120"/>
        <p:guide pos="25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24" Type="http://schemas.openxmlformats.org/officeDocument/2006/relationships/tableStyles" Target="tableStyles.xml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theme" Target="theme/theme1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нна Авдеева" userId="978af07e0de82136" providerId="LiveId" clId="{F6CB34BC-689E-4EC2-875C-6551893DD2E0}"/>
    <pc:docChg chg="undo custSel addSld delSld">
      <pc:chgData name="Анна Авдеева" userId="978af07e0de82136" providerId="LiveId" clId="{F6CB34BC-689E-4EC2-875C-6551893DD2E0}" dt="2026-08-14T08:16:39.879" v="6" actId="47"/>
      <pc:docMkLst>
        <pc:docMk/>
      </pc:docMkLst>
      <pc:sldChg chg="add del">
        <pc:chgData name="Анна Авдеева" userId="978af07e0de82136" providerId="LiveId" clId="{F6CB34BC-689E-4EC2-875C-6551893DD2E0}" dt="2026-08-14T08:16:36.862" v="3" actId="47"/>
        <pc:sldMkLst>
          <pc:docMk/>
          <pc:sldMk cId="4173963853" sldId="256"/>
        </pc:sldMkLst>
      </pc:sldChg>
      <pc:sldChg chg="add del">
        <pc:chgData name="Анна Авдеева" userId="978af07e0de82136" providerId="LiveId" clId="{F6CB34BC-689E-4EC2-875C-6551893DD2E0}" dt="2026-08-14T08:16:37.916" v="4" actId="47"/>
        <pc:sldMkLst>
          <pc:docMk/>
          <pc:sldMk cId="2865253678" sldId="259"/>
        </pc:sldMkLst>
      </pc:sldChg>
      <pc:sldChg chg="add del">
        <pc:chgData name="Анна Авдеева" userId="978af07e0de82136" providerId="LiveId" clId="{F6CB34BC-689E-4EC2-875C-6551893DD2E0}" dt="2026-08-14T08:16:38.902" v="5" actId="47"/>
        <pc:sldMkLst>
          <pc:docMk/>
          <pc:sldMk cId="849856352" sldId="266"/>
        </pc:sldMkLst>
      </pc:sldChg>
      <pc:sldChg chg="add del">
        <pc:chgData name="Анна Авдеева" userId="978af07e0de82136" providerId="LiveId" clId="{F6CB34BC-689E-4EC2-875C-6551893DD2E0}" dt="2026-08-14T08:16:39.879" v="6" actId="47"/>
        <pc:sldMkLst>
          <pc:docMk/>
          <pc:sldMk cId="338216859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1645B-2396-422E-B160-A09AF6B1FD21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7DBF2F-22C7-4335-88B8-55C64C378C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011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6C1AD-944D-F747-6AAA-259DAC18A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C70BF36-32B8-1626-6DCC-E31B65C78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37757D9-1725-3553-B10E-0AD43D33D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BEB1288-BF6E-CF34-1E8C-C79A31C1C6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7DBF2F-22C7-4335-88B8-55C64C378CE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130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228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7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1150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7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757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9" r:id="rId2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367" userDrawn="1">
          <p15:clr>
            <a:srgbClr val="F26B43"/>
          </p15:clr>
        </p15:guide>
        <p15:guide id="2" pos="23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B1ADE-F8A8-CD9E-E349-89BAC091F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71AF21-13FD-4527-C328-4DDFD67EDD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458" b="21196"/>
          <a:stretch>
            <a:fillRect/>
          </a:stretch>
        </p:blipFill>
        <p:spPr>
          <a:xfrm>
            <a:off x="-61257" y="19843"/>
            <a:ext cx="3663376" cy="4027896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C59861E4-5A84-5807-A9E7-DDAD9712B7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4284" y="2294909"/>
            <a:ext cx="4835391" cy="1752829"/>
          </a:xfrm>
          <a:prstGeom prst="rect">
            <a:avLst/>
          </a:prstGeom>
        </p:spPr>
      </p:pic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CF0689C2-F9D4-7F09-91EA-0DB4AC18D901}"/>
              </a:ext>
            </a:extLst>
          </p:cNvPr>
          <p:cNvSpPr/>
          <p:nvPr/>
        </p:nvSpPr>
        <p:spPr>
          <a:xfrm>
            <a:off x="167031" y="4336599"/>
            <a:ext cx="3612806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55934"/>
            <a:r>
              <a:rPr lang="ru-RU" sz="1200" b="1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Иван Анисимов </a:t>
            </a:r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–</a:t>
            </a:r>
            <a:r>
              <a:rPr lang="ru-RU" sz="800" i="1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признанный эксперт в области развития  и трансформации лидеров и команд. Фасилитатор стратегических и командных сессий. Ведущий эксперт, преподаватель Высшей Школу Государственного управления Президентской Академии (РАНХиГС), мотивационный спикер и коуч-ментор первых лиц.</a:t>
            </a:r>
          </a:p>
          <a:p>
            <a:pPr algn="just" defTabSz="755934"/>
            <a:endParaRPr lang="ru-RU" sz="800" i="1" dirty="0">
              <a:solidFill>
                <a:srgbClr val="14192D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  <a:p>
            <a:pPr algn="just" defTabSz="755934"/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Имея за плечами более 25 лет успешной карьеры в бизнесе и пройдя путь от рядового сотрудника до члена правлений и советов директоров Иван принял решение сфокусироваться на передаче своего опыта и развитии современных управленцев.  Именно наличие богатейшего практического опыта делает программы Ивана уникальными т.к. из программ обучения, они превращаются в программы обмена опытами, развития и совместного поиска решений, а стратегические и командные сессии наполняются практическими идеями и подходами. </a:t>
            </a:r>
          </a:p>
          <a:p>
            <a:pPr algn="just" defTabSz="755934"/>
            <a:endParaRPr lang="ru-RU" sz="800" dirty="0">
              <a:solidFill>
                <a:srgbClr val="14192D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  <a:p>
            <a:pPr algn="just" defTabSz="755934"/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Тесное сотрудничество с Президентской академией позволило Ивану получить уникальный опыт работы с государственными и муниципальными служащими, участвовать в развитии и трансформации различных государственных структур, как на федеральном, так и на региональном и местном уровнях. </a:t>
            </a:r>
          </a:p>
          <a:p>
            <a:pPr algn="just" defTabSz="755934"/>
            <a:endParaRPr lang="ru-RU" sz="800" dirty="0">
              <a:solidFill>
                <a:srgbClr val="14192D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  <a:p>
            <a:pPr algn="just" defTabSz="755934"/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Сохраняя при этом большую и многоплановую практику с бизнесом, Иван обладает видением и пониманием развития и функционирования как коммерческих, так и государственных систем управления. </a:t>
            </a:r>
          </a:p>
          <a:p>
            <a:pPr algn="just" defTabSz="755934"/>
            <a:endParaRPr lang="ru-RU" sz="800" dirty="0">
              <a:solidFill>
                <a:srgbClr val="14192D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  <a:p>
            <a:pPr algn="just" defTabSz="755934"/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Особенностью подхода Ивана является то, что он работает не с моделями и теориями, а с реальными управленческими ситуациями, именно поэтому каждая программа непохожа на предыдущую и кастомизируется под потребности заказчиков и аудиторий.</a:t>
            </a:r>
          </a:p>
          <a:p>
            <a:pPr algn="just" defTabSz="755934"/>
            <a:endParaRPr lang="ru-RU" sz="800" dirty="0">
              <a:solidFill>
                <a:srgbClr val="14192D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  <a:p>
            <a:pPr algn="just"/>
            <a:endParaRPr lang="ru-RU" sz="800" dirty="0">
              <a:solidFill>
                <a:srgbClr val="14192D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id="{62EAAC8B-CCB6-3348-2DFE-77922B3DC411}"/>
              </a:ext>
            </a:extLst>
          </p:cNvPr>
          <p:cNvSpPr txBox="1">
            <a:spLocks/>
          </p:cNvSpPr>
          <p:nvPr/>
        </p:nvSpPr>
        <p:spPr>
          <a:xfrm>
            <a:off x="3531256" y="2605388"/>
            <a:ext cx="3884535" cy="115657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2800" b="1" dirty="0">
                <a:solidFill>
                  <a:schemeClr val="bg1"/>
                </a:solidFill>
                <a:latin typeface="Montserrat Bold" pitchFamily="2" charset="-52"/>
                <a:cs typeface="Arial Black" panose="020B0604020202020204" pitchFamily="34" charset="0"/>
              </a:rPr>
              <a:t>ИВАН АНИСИМОВ</a:t>
            </a:r>
            <a:endParaRPr lang="ru-RU" sz="2800" dirty="0">
              <a:solidFill>
                <a:schemeClr val="bg1"/>
              </a:solidFill>
              <a:latin typeface="Montserrat Bold" pitchFamily="2" charset="-52"/>
              <a:cs typeface="Arial Black" panose="020B0604020202020204" pitchFamily="34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2D0422EC-577C-2930-CFFA-0F940C96E7E1}"/>
              </a:ext>
            </a:extLst>
          </p:cNvPr>
          <p:cNvSpPr/>
          <p:nvPr/>
        </p:nvSpPr>
        <p:spPr>
          <a:xfrm>
            <a:off x="3174911" y="2868136"/>
            <a:ext cx="4301531" cy="8424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187" b="1" dirty="0">
              <a:solidFill>
                <a:schemeClr val="bg1"/>
              </a:solidFill>
              <a:latin typeface="Montserrat Light" panose="00000400000000000000" pitchFamily="2" charset="-52"/>
              <a:cs typeface="Arial Black" panose="020B0604020202020204" pitchFamily="34" charset="0"/>
            </a:endParaRPr>
          </a:p>
          <a:p>
            <a:pPr algn="r"/>
            <a:endParaRPr lang="ru-RU" sz="1187" b="1" dirty="0">
              <a:solidFill>
                <a:schemeClr val="bg1"/>
              </a:solidFill>
              <a:latin typeface="Montserrat" panose="00000500000000000000" pitchFamily="2" charset="-52"/>
              <a:cs typeface="Arial Black" panose="020B0604020202020204" pitchFamily="34" charset="0"/>
            </a:endParaRPr>
          </a:p>
          <a:p>
            <a:pPr algn="r"/>
            <a:r>
              <a:rPr lang="ru-RU" sz="1250" b="1" dirty="0">
                <a:solidFill>
                  <a:schemeClr val="bg1"/>
                </a:solidFill>
                <a:latin typeface="Montserrat" panose="00000500000000000000" pitchFamily="2" charset="-52"/>
                <a:cs typeface="Arial Black" panose="020B0604020202020204" pitchFamily="34" charset="0"/>
              </a:rPr>
              <a:t>ЭКСПЕРТ В РАЗВИТИИ И ТРАНСФОРМАЦИИ ЛИДЕРОВ И КОМАНД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DA4DC94C-12D9-9330-CFCC-948873BED6A9}"/>
              </a:ext>
            </a:extLst>
          </p:cNvPr>
          <p:cNvSpPr/>
          <p:nvPr/>
        </p:nvSpPr>
        <p:spPr>
          <a:xfrm>
            <a:off x="3882966" y="4104984"/>
            <a:ext cx="2885419" cy="371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Aft>
                <a:spcPts val="1295"/>
              </a:spcAft>
              <a:buClr>
                <a:schemeClr val="bg1">
                  <a:lumMod val="50000"/>
                </a:schemeClr>
              </a:buClr>
              <a:defRPr/>
            </a:pPr>
            <a:r>
              <a:rPr lang="ru-RU" sz="2115" b="1" dirty="0">
                <a:solidFill>
                  <a:srgbClr val="14192D"/>
                </a:solidFill>
                <a:latin typeface="Montserrat" panose="00000500000000000000" pitchFamily="2" charset="-52"/>
                <a:cs typeface="Arial Black" panose="020B0604020202020204" pitchFamily="34" charset="0"/>
              </a:rPr>
              <a:t>КЛИЕНТЫ</a:t>
            </a:r>
            <a:endParaRPr lang="en-US" sz="2115" b="1" dirty="0">
              <a:solidFill>
                <a:srgbClr val="14192D"/>
              </a:solidFill>
              <a:latin typeface="Montserrat" panose="00000500000000000000" pitchFamily="2" charset="-52"/>
              <a:cs typeface="Arial Black" panose="020B0604020202020204" pitchFamily="34" charset="0"/>
            </a:endParaRPr>
          </a:p>
        </p:txBody>
      </p:sp>
      <p:graphicFrame>
        <p:nvGraphicFramePr>
          <p:cNvPr id="61" name="Таблица 60">
            <a:extLst>
              <a:ext uri="{FF2B5EF4-FFF2-40B4-BE49-F238E27FC236}">
                <a16:creationId xmlns:a16="http://schemas.microsoft.com/office/drawing/2014/main" id="{A5F69C75-57DD-881D-A885-B822B1DA6AF1}"/>
              </a:ext>
            </a:extLst>
          </p:cNvPr>
          <p:cNvGraphicFramePr>
            <a:graphicFrameLocks noGrp="1"/>
          </p:cNvGraphicFramePr>
          <p:nvPr/>
        </p:nvGraphicFramePr>
        <p:xfrm>
          <a:off x="3882967" y="6315301"/>
          <a:ext cx="3509678" cy="5691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246">
                  <a:extLst>
                    <a:ext uri="{9D8B030D-6E8A-4147-A177-3AD203B41FA5}">
                      <a16:colId xmlns:a16="http://schemas.microsoft.com/office/drawing/2014/main" val="2537039333"/>
                    </a:ext>
                  </a:extLst>
                </a:gridCol>
                <a:gridCol w="2932432">
                  <a:extLst>
                    <a:ext uri="{9D8B030D-6E8A-4147-A177-3AD203B41FA5}">
                      <a16:colId xmlns:a16="http://schemas.microsoft.com/office/drawing/2014/main" val="4216552811"/>
                    </a:ext>
                  </a:extLst>
                </a:gridCol>
              </a:tblGrid>
              <a:tr h="44463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bg1">
                            <a:lumMod val="50000"/>
                          </a:schemeClr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i="0" kern="1200" dirty="0">
                          <a:solidFill>
                            <a:srgbClr val="14192D"/>
                          </a:solidFill>
                          <a:latin typeface="Montserrat ExtraBold" panose="00000900000000000000" pitchFamily="2" charset="-52"/>
                          <a:ea typeface="+mn-ea"/>
                          <a:cs typeface="Arial Black" panose="020B0604020202020204" pitchFamily="34" charset="0"/>
                        </a:rPr>
                        <a:t>ОБРАЗОВАНИЕ </a:t>
                      </a:r>
                      <a:br>
                        <a:rPr lang="en-US" sz="1900" b="0" i="0" kern="1200" dirty="0">
                          <a:solidFill>
                            <a:srgbClr val="14192D"/>
                          </a:solidFill>
                          <a:latin typeface="Montserrat ExtraBold" panose="00000900000000000000" pitchFamily="2" charset="-52"/>
                          <a:ea typeface="+mn-ea"/>
                          <a:cs typeface="Arial Black" panose="020B0604020202020204" pitchFamily="34" charset="0"/>
                        </a:rPr>
                      </a:br>
                      <a:r>
                        <a:rPr lang="ru-RU" sz="1900" b="0" i="0" kern="1200" dirty="0">
                          <a:solidFill>
                            <a:srgbClr val="14192D"/>
                          </a:solidFill>
                          <a:latin typeface="Montserrat ExtraBold" panose="00000900000000000000" pitchFamily="2" charset="-52"/>
                          <a:ea typeface="+mn-ea"/>
                          <a:cs typeface="Arial Black" panose="020B0604020202020204" pitchFamily="34" charset="0"/>
                        </a:rPr>
                        <a:t>И СЕРТИФИКАЦИЯ</a:t>
                      </a:r>
                    </a:p>
                  </a:txBody>
                  <a:tcPr marL="49347" marR="49347" marT="49347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750" b="0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roy" panose="00000500000000000000" pitchFamily="2" charset="-52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655716"/>
                  </a:ext>
                </a:extLst>
              </a:tr>
              <a:tr h="25330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kern="1200" dirty="0">
                          <a:solidFill>
                            <a:srgbClr val="16223C"/>
                          </a:solidFill>
                          <a:latin typeface="Montserrat Bold" pitchFamily="2" charset="-52"/>
                          <a:ea typeface="+mn-ea"/>
                          <a:cs typeface="Arial" panose="020B0604020202020204" pitchFamily="34" charset="0"/>
                        </a:rPr>
                        <a:t>1995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kern="1200" dirty="0">
                          <a:solidFill>
                            <a:srgbClr val="16223C"/>
                          </a:solidFill>
                          <a:latin typeface="Montserrat Bold" pitchFamily="2" charset="-52"/>
                          <a:ea typeface="+mn-ea"/>
                          <a:cs typeface="Arial" panose="020B0604020202020204" pitchFamily="34" charset="0"/>
                        </a:rPr>
                        <a:t>1998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kern="1200" dirty="0">
                          <a:solidFill>
                            <a:srgbClr val="16223C"/>
                          </a:solidFill>
                          <a:latin typeface="Montserrat Bold" pitchFamily="2" charset="-52"/>
                          <a:ea typeface="+mn-ea"/>
                          <a:cs typeface="Arial" panose="020B0604020202020204" pitchFamily="34" charset="0"/>
                        </a:rPr>
                        <a:t>1999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kern="1200" dirty="0">
                          <a:solidFill>
                            <a:srgbClr val="16223C"/>
                          </a:solidFill>
                          <a:latin typeface="Montserrat Bold" pitchFamily="2" charset="-52"/>
                          <a:ea typeface="+mn-ea"/>
                          <a:cs typeface="Arial" panose="020B0604020202020204" pitchFamily="34" charset="0"/>
                        </a:rPr>
                        <a:t>2001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kern="1200" dirty="0">
                          <a:solidFill>
                            <a:srgbClr val="16223C"/>
                          </a:solidFill>
                          <a:latin typeface="Montserrat Bold" pitchFamily="2" charset="-52"/>
                          <a:ea typeface="+mn-ea"/>
                          <a:cs typeface="Arial" panose="020B0604020202020204" pitchFamily="34" charset="0"/>
                        </a:rPr>
                        <a:t>2002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kern="1200" dirty="0">
                          <a:solidFill>
                            <a:srgbClr val="16223C"/>
                          </a:solidFill>
                          <a:latin typeface="Montserrat Bold" pitchFamily="2" charset="-52"/>
                          <a:ea typeface="+mn-ea"/>
                          <a:cs typeface="Arial" panose="020B0604020202020204" pitchFamily="34" charset="0"/>
                        </a:rPr>
                        <a:t>2003</a:t>
                      </a:r>
                      <a:endParaRPr lang="en-US" sz="75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5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5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50" b="0" kern="1200" dirty="0">
                          <a:solidFill>
                            <a:srgbClr val="16223C"/>
                          </a:solidFill>
                          <a:latin typeface="Montserrat Bold" pitchFamily="2" charset="-52"/>
                          <a:ea typeface="+mn-ea"/>
                          <a:cs typeface="Arial" panose="020B0604020202020204" pitchFamily="34" charset="0"/>
                        </a:rPr>
                        <a:t>2004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5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50" b="0" kern="1200" dirty="0">
                          <a:solidFill>
                            <a:srgbClr val="16223C"/>
                          </a:solidFill>
                          <a:latin typeface="Montserrat Bold" pitchFamily="2" charset="-52"/>
                          <a:ea typeface="+mn-ea"/>
                          <a:cs typeface="Arial" panose="020B0604020202020204" pitchFamily="34" charset="0"/>
                        </a:rPr>
                        <a:t>2012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5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5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50" b="0" kern="1200" dirty="0">
                          <a:solidFill>
                            <a:srgbClr val="16223C"/>
                          </a:solidFill>
                          <a:latin typeface="Montserrat Bold" pitchFamily="2" charset="-52"/>
                          <a:ea typeface="+mn-ea"/>
                          <a:cs typeface="Arial" panose="020B0604020202020204" pitchFamily="34" charset="0"/>
                        </a:rPr>
                        <a:t>2014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5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50" b="0" kern="1200" dirty="0">
                          <a:solidFill>
                            <a:srgbClr val="16223C"/>
                          </a:solidFill>
                          <a:latin typeface="Montserrat Bold" pitchFamily="2" charset="-52"/>
                          <a:ea typeface="+mn-ea"/>
                          <a:cs typeface="Arial" panose="020B0604020202020204" pitchFamily="34" charset="0"/>
                        </a:rPr>
                        <a:t>2016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50" b="0" kern="1200" dirty="0">
                          <a:solidFill>
                            <a:srgbClr val="16223C"/>
                          </a:solidFill>
                          <a:latin typeface="Montserrat Bold" pitchFamily="2" charset="-52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50" b="0" kern="1200" dirty="0">
                          <a:solidFill>
                            <a:srgbClr val="16223C"/>
                          </a:solidFill>
                          <a:latin typeface="Montserrat Bold" pitchFamily="2" charset="-52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5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50" b="0" kern="1200" dirty="0">
                          <a:solidFill>
                            <a:srgbClr val="16223C"/>
                          </a:solidFill>
                          <a:latin typeface="Montserrat Bold" pitchFamily="2" charset="-52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50" b="0" kern="1200" dirty="0">
                          <a:solidFill>
                            <a:srgbClr val="16223C"/>
                          </a:solidFill>
                          <a:latin typeface="Montserrat Bold" pitchFamily="2" charset="-52"/>
                          <a:ea typeface="+mn-ea"/>
                          <a:cs typeface="Arial" panose="020B0604020202020204" pitchFamily="34" charset="0"/>
                        </a:rPr>
                        <a:t>2019</a:t>
                      </a:r>
                      <a:endParaRPr lang="ru-RU" sz="75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5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50" b="0" kern="1200" dirty="0">
                          <a:solidFill>
                            <a:srgbClr val="16223C"/>
                          </a:solidFill>
                          <a:latin typeface="Montserrat Bold" pitchFamily="2" charset="-52"/>
                          <a:ea typeface="+mn-ea"/>
                          <a:cs typeface="Arial" panose="020B0604020202020204" pitchFamily="34" charset="0"/>
                        </a:rPr>
                        <a:t>2026</a:t>
                      </a:r>
                      <a:endParaRPr lang="ru-RU" sz="75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9347" marR="49347" marT="31085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Российская Экономическая Академия им Г.В. Плеханова (экономист)</a:t>
                      </a:r>
                    </a:p>
                    <a:p>
                      <a:pPr>
                        <a:buNone/>
                      </a:pPr>
                      <a:r>
                        <a:rPr lang="en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Citicorp training center CEEMEA, Time Management, </a:t>
                      </a:r>
                      <a:r>
                        <a:rPr lang="ru-RU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Москва, </a:t>
                      </a:r>
                    </a:p>
                    <a:p>
                      <a:pPr>
                        <a:buNone/>
                      </a:pPr>
                      <a:r>
                        <a:rPr lang="en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Citicorp training center CEEMEA, Leading Teams, </a:t>
                      </a:r>
                      <a:r>
                        <a:rPr lang="ru-RU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Прага, </a:t>
                      </a:r>
                    </a:p>
                    <a:p>
                      <a:pPr>
                        <a:buNone/>
                      </a:pPr>
                      <a:r>
                        <a:rPr lang="en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Citicorp training center CEEMEA, Managing Productivity, </a:t>
                      </a:r>
                      <a:r>
                        <a:rPr lang="ru-RU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Стамбул </a:t>
                      </a:r>
                    </a:p>
                    <a:p>
                      <a:pPr>
                        <a:buNone/>
                      </a:pPr>
                      <a:r>
                        <a:rPr lang="en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Citicorp training center CEEMEA, Exceptional Customer Service and Sales, </a:t>
                      </a:r>
                      <a:r>
                        <a:rPr lang="ru-RU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Москва, </a:t>
                      </a: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Академический Правовой Университет при ИГП РАН (юрист)</a:t>
                      </a:r>
                    </a:p>
                    <a:p>
                      <a:pPr>
                        <a:buNone/>
                      </a:pPr>
                      <a:r>
                        <a:rPr lang="en-US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L</a:t>
                      </a:r>
                      <a:r>
                        <a:rPr lang="en" sz="750" kern="1200" dirty="0" err="1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ondon</a:t>
                      </a:r>
                      <a:r>
                        <a:rPr lang="en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 Business School – </a:t>
                      </a:r>
                      <a:r>
                        <a:rPr lang="en" sz="750" kern="1200" dirty="0" err="1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Organisation</a:t>
                      </a:r>
                      <a:r>
                        <a:rPr lang="en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 psychology and Leadership</a:t>
                      </a:r>
                    </a:p>
                    <a:p>
                      <a:pPr>
                        <a:buNone/>
                      </a:pPr>
                      <a:r>
                        <a:rPr lang="ru-RU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Курс сертификации по командному коучингу и фасилитации командных сессий для бизнес-лидеров, </a:t>
                      </a:r>
                      <a:r>
                        <a:rPr lang="en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Cohen Brown, </a:t>
                      </a:r>
                      <a:r>
                        <a:rPr lang="ru-RU" sz="750" kern="1200" dirty="0" err="1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Торранс</a:t>
                      </a:r>
                      <a:r>
                        <a:rPr lang="ru-RU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>
                        <a:buNone/>
                      </a:pPr>
                      <a:r>
                        <a:rPr lang="ru-RU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Курс сертификации тренеров-фасилитаторов, </a:t>
                      </a:r>
                      <a:r>
                        <a:rPr lang="en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CCL, </a:t>
                      </a:r>
                      <a:r>
                        <a:rPr lang="ru-RU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Брюссель, </a:t>
                      </a:r>
                    </a:p>
                    <a:p>
                      <a:pPr>
                        <a:buNone/>
                      </a:pPr>
                      <a:r>
                        <a:rPr lang="ru-RU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Сертификация </a:t>
                      </a:r>
                      <a:r>
                        <a:rPr lang="en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MBTI, FIRO-B </a:t>
                      </a:r>
                    </a:p>
                    <a:p>
                      <a:pPr>
                        <a:buNone/>
                      </a:pPr>
                      <a:r>
                        <a:rPr lang="en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Harvard Business School, Disruptive strategy, </a:t>
                      </a:r>
                    </a:p>
                    <a:p>
                      <a:pPr>
                        <a:buNone/>
                      </a:pPr>
                      <a:r>
                        <a:rPr lang="en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Harvard Business School, Negotiation mastery, </a:t>
                      </a:r>
                      <a:r>
                        <a:rPr lang="ru-RU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Сертификация на проведение </a:t>
                      </a:r>
                      <a:r>
                        <a:rPr lang="en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Looking Glass Experience</a:t>
                      </a:r>
                    </a:p>
                    <a:p>
                      <a:pPr>
                        <a:buNone/>
                      </a:pPr>
                      <a:r>
                        <a:rPr lang="en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(Leadership transformation program), CCL, ]</a:t>
                      </a:r>
                    </a:p>
                    <a:p>
                      <a:pPr>
                        <a:buNone/>
                      </a:pPr>
                      <a:r>
                        <a:rPr lang="ru-RU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Сертификация на проведение </a:t>
                      </a:r>
                      <a:r>
                        <a:rPr lang="en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Lead for Success</a:t>
                      </a:r>
                    </a:p>
                    <a:p>
                      <a:pPr>
                        <a:buNone/>
                      </a:pPr>
                      <a:r>
                        <a:rPr lang="en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(Leadership transformation program), </a:t>
                      </a:r>
                      <a:endParaRPr lang="ru-RU" sz="750" kern="1200" dirty="0">
                        <a:solidFill>
                          <a:srgbClr val="14192D"/>
                        </a:solidFill>
                        <a:latin typeface="Montserrat" panose="00000500000000000000" pitchFamily="2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ESS</a:t>
                      </a:r>
                      <a:r>
                        <a:rPr lang="en-US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EC Business School, </a:t>
                      </a:r>
                      <a:r>
                        <a:rPr lang="en" sz="750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Mediation and Conflict Resolution, 2026</a:t>
                      </a:r>
                    </a:p>
                    <a:p>
                      <a:pPr>
                        <a:buNone/>
                      </a:pPr>
                      <a:endParaRPr lang="en" sz="750" kern="1200" dirty="0">
                        <a:solidFill>
                          <a:srgbClr val="14192D"/>
                        </a:solidFill>
                        <a:latin typeface="Montserrat" panose="00000500000000000000" pitchFamily="2" charset="-52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buNone/>
                      </a:pPr>
                      <a:r>
                        <a:rPr lang="ru-RU" sz="900" i="1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Свободное владение английским языком (академический уровень),</a:t>
                      </a:r>
                    </a:p>
                    <a:p>
                      <a:pPr>
                        <a:buNone/>
                      </a:pPr>
                      <a:r>
                        <a:rPr lang="en" sz="900" i="1" kern="1200" dirty="0">
                          <a:solidFill>
                            <a:srgbClr val="14192D"/>
                          </a:solidFill>
                          <a:latin typeface="Montserrat" panose="00000500000000000000" pitchFamily="2" charset="-52"/>
                          <a:ea typeface="+mn-ea"/>
                          <a:cs typeface="Arial" panose="020B0604020202020204" pitchFamily="34" charset="0"/>
                        </a:rPr>
                        <a:t>IELTS (A) Band 8.0, 2013</a:t>
                      </a:r>
                    </a:p>
                  </a:txBody>
                  <a:tcPr marL="49347" marR="49347" marT="31085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830637"/>
                  </a:ext>
                </a:extLst>
              </a:tr>
              <a:tr h="1451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9347" marR="49347" marT="31085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" sz="800" kern="1200" dirty="0">
                        <a:solidFill>
                          <a:srgbClr val="14192D"/>
                        </a:solidFill>
                        <a:latin typeface="Montserrat" panose="00000500000000000000" pitchFamily="2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9347" marR="49347" marT="31085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747669"/>
                  </a:ext>
                </a:extLst>
              </a:tr>
              <a:tr h="1334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9347" marR="49347" marT="31085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" sz="700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49347" marR="49347" marT="31085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3705119"/>
                  </a:ext>
                </a:extLst>
              </a:tr>
              <a:tr h="1334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9347" marR="49347" marT="31085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" sz="700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49347" marR="49347" marT="31085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8554930"/>
                  </a:ext>
                </a:extLst>
              </a:tr>
              <a:tr h="2290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dirty="0">
                        <a:solidFill>
                          <a:srgbClr val="16223C"/>
                        </a:solidFill>
                        <a:latin typeface="Montserrat Bold" pitchFamily="2" charset="-52"/>
                        <a:cs typeface="Arial" panose="020B0604020202020204" pitchFamily="34" charset="0"/>
                      </a:endParaRPr>
                    </a:p>
                  </a:txBody>
                  <a:tcPr marL="49347" marR="49347" marT="31085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" sz="700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49347" marR="49347" marT="31085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690328"/>
                  </a:ext>
                </a:extLst>
              </a:tr>
              <a:tr h="1334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dirty="0">
                        <a:solidFill>
                          <a:srgbClr val="16223C"/>
                        </a:solidFill>
                        <a:latin typeface="Montserrat Bold" pitchFamily="2" charset="-52"/>
                        <a:cs typeface="Arial" panose="020B0604020202020204" pitchFamily="34" charset="0"/>
                      </a:endParaRPr>
                    </a:p>
                  </a:txBody>
                  <a:tcPr marL="49347" marR="49347" marT="31085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" sz="700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49347" marR="49347" marT="31085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4946155"/>
                  </a:ext>
                </a:extLst>
              </a:tr>
              <a:tr h="1334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dirty="0">
                        <a:solidFill>
                          <a:srgbClr val="16223C"/>
                        </a:solidFill>
                        <a:latin typeface="Montserrat Bold" pitchFamily="2" charset="-52"/>
                        <a:cs typeface="Arial" panose="020B0604020202020204" pitchFamily="34" charset="0"/>
                      </a:endParaRPr>
                    </a:p>
                  </a:txBody>
                  <a:tcPr marL="49347" marR="49347" marT="31085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" sz="700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49347" marR="49347" marT="31085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905956"/>
                  </a:ext>
                </a:extLst>
              </a:tr>
              <a:tr h="1640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9347" marR="49347" marT="31085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" sz="700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49347" marR="49347" marT="31085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3286448"/>
                  </a:ext>
                </a:extLst>
              </a:tr>
              <a:tr h="1640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kern="1200" dirty="0">
                        <a:solidFill>
                          <a:srgbClr val="16223C"/>
                        </a:solidFill>
                        <a:latin typeface="Montserrat Bold" pitchFamily="2" charset="-52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9347" marR="49347" marT="31085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" sz="700" dirty="0">
                        <a:solidFill>
                          <a:srgbClr val="000000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49347" marR="49347" marT="31085" marB="31085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68507"/>
                  </a:ext>
                </a:extLst>
              </a:tr>
            </a:tbl>
          </a:graphicData>
        </a:graphic>
      </p:graphicFrame>
      <p:sp>
        <p:nvSpPr>
          <p:cNvPr id="62" name="TextBox 61">
            <a:extLst>
              <a:ext uri="{FF2B5EF4-FFF2-40B4-BE49-F238E27FC236}">
                <a16:creationId xmlns:a16="http://schemas.microsoft.com/office/drawing/2014/main" id="{E816B105-87CF-B375-35E3-8493D893AD5F}"/>
              </a:ext>
            </a:extLst>
          </p:cNvPr>
          <p:cNvSpPr txBox="1"/>
          <p:nvPr/>
        </p:nvSpPr>
        <p:spPr>
          <a:xfrm>
            <a:off x="3805121" y="4426307"/>
            <a:ext cx="3612806" cy="19389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900"/>
            </a:lvl1pPr>
          </a:lstStyle>
          <a:p>
            <a:r>
              <a:rPr lang="ru-RU" sz="800" b="1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Финансовая сфера: </a:t>
            </a:r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Сбербанк, Банк России, </a:t>
            </a:r>
            <a:r>
              <a:rPr lang="en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BNP Paribas, Cardiff, </a:t>
            </a:r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АТБ, Газпромбанк, ОТП Банк, </a:t>
            </a:r>
            <a:r>
              <a:rPr lang="en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Luminor (</a:t>
            </a:r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страны Балтии), </a:t>
            </a:r>
            <a:r>
              <a:rPr lang="en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Garanti BBVA (</a:t>
            </a:r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Турция), Робокасса, </a:t>
            </a:r>
            <a:r>
              <a:rPr lang="en" sz="800" dirty="0" err="1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PaySend</a:t>
            </a:r>
            <a:r>
              <a:rPr lang="en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(</a:t>
            </a:r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Великобритания),</a:t>
            </a:r>
          </a:p>
          <a:p>
            <a:r>
              <a:rPr lang="en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Insignia</a:t>
            </a:r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</a:t>
            </a:r>
            <a:r>
              <a:rPr lang="en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(</a:t>
            </a:r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Великобритания/Мальта), </a:t>
            </a:r>
            <a:r>
              <a:rPr lang="en" sz="800" dirty="0" err="1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Aureum</a:t>
            </a:r>
            <a:r>
              <a:rPr lang="en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(</a:t>
            </a:r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Германия), </a:t>
            </a:r>
            <a:r>
              <a:rPr lang="en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Maxi (</a:t>
            </a:r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Израиль)</a:t>
            </a:r>
            <a:r>
              <a:rPr lang="en-US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</a:t>
            </a:r>
            <a:endParaRPr lang="ru-RU" sz="800" dirty="0">
              <a:solidFill>
                <a:srgbClr val="14192D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  <a:p>
            <a:r>
              <a:rPr lang="ru-RU" sz="800" b="1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Фармацевтика: </a:t>
            </a:r>
            <a:r>
              <a:rPr lang="en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Merck, </a:t>
            </a:r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Акрихин, </a:t>
            </a:r>
            <a:r>
              <a:rPr lang="en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AbbVie, Sanofi, </a:t>
            </a:r>
            <a:r>
              <a:rPr lang="ru-RU" sz="800" dirty="0" err="1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Ниармедик</a:t>
            </a:r>
            <a:endParaRPr lang="ru-RU" sz="800" dirty="0">
              <a:solidFill>
                <a:srgbClr val="14192D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  <a:p>
            <a:r>
              <a:rPr lang="ru-RU" sz="800" b="1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Индустрия </a:t>
            </a:r>
            <a:r>
              <a:rPr lang="en-US" sz="800" b="1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FMCG</a:t>
            </a:r>
            <a:r>
              <a:rPr lang="ru-RU" sz="800" b="1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: </a:t>
            </a:r>
            <a:r>
              <a:rPr lang="en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Schneider Electric, Air Liquide, </a:t>
            </a:r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Черкизово, </a:t>
            </a:r>
            <a:r>
              <a:rPr lang="ru-RU" sz="800" b="1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Промышленное производство: </a:t>
            </a:r>
            <a:r>
              <a:rPr lang="en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Otis, </a:t>
            </a:r>
            <a:r>
              <a:rPr lang="en" sz="800" dirty="0" err="1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Arcelik</a:t>
            </a:r>
            <a:r>
              <a:rPr lang="en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(</a:t>
            </a:r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Турция), СИБУР, Еврохим, Роскосмос, Рособоронэкспорт.</a:t>
            </a:r>
          </a:p>
          <a:p>
            <a:r>
              <a:rPr lang="en-US" sz="800" b="1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IT </a:t>
            </a:r>
            <a:r>
              <a:rPr lang="en-US" sz="800" b="1" dirty="0" err="1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и</a:t>
            </a:r>
            <a:r>
              <a:rPr lang="en-US" sz="800" b="1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</a:t>
            </a:r>
            <a:r>
              <a:rPr lang="ru-RU" sz="800" b="1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Коммуникации:  </a:t>
            </a:r>
            <a:r>
              <a:rPr lang="ru-RU" sz="800" dirty="0" err="1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Авито</a:t>
            </a:r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, Мегафон, ДИТ Москвы</a:t>
            </a:r>
          </a:p>
          <a:p>
            <a:pPr algn="just"/>
            <a:r>
              <a:rPr lang="ru-RU" sz="800" b="1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Государственная сфера: </a:t>
            </a:r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РАНХиГС (Высшая школа государственного управления), Пенсионный фонд РФ, Главгосэкспертиза РФ, Самрук Казына (Казахстан), Правительства </a:t>
            </a:r>
            <a:r>
              <a:rPr lang="en-US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25 </a:t>
            </a:r>
            <a:r>
              <a:rPr lang="en-US" sz="800" dirty="0" err="1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рег</a:t>
            </a:r>
            <a:r>
              <a:rPr lang="ru-RU" sz="800" dirty="0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ионов РФ  и другие. </a:t>
            </a:r>
          </a:p>
          <a:p>
            <a:pPr algn="just"/>
            <a:endParaRPr lang="ru-RU" sz="800" dirty="0">
              <a:solidFill>
                <a:srgbClr val="14192D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DBAA4A8-C0DB-CEF7-058E-9C862F91F67B}"/>
              </a:ext>
            </a:extLst>
          </p:cNvPr>
          <p:cNvSpPr/>
          <p:nvPr/>
        </p:nvSpPr>
        <p:spPr>
          <a:xfrm>
            <a:off x="167031" y="4088434"/>
            <a:ext cx="2885419" cy="371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Aft>
                <a:spcPts val="1295"/>
              </a:spcAft>
              <a:buClr>
                <a:schemeClr val="bg1">
                  <a:lumMod val="50000"/>
                </a:schemeClr>
              </a:buClr>
              <a:defRPr/>
            </a:pPr>
            <a:r>
              <a:rPr lang="ru-RU" sz="2115" b="1" dirty="0">
                <a:solidFill>
                  <a:srgbClr val="14192D"/>
                </a:solidFill>
                <a:latin typeface="Montserrat" panose="00000500000000000000" pitchFamily="2" charset="-52"/>
                <a:cs typeface="Arial Black" panose="020B0604020202020204" pitchFamily="34" charset="0"/>
              </a:rPr>
              <a:t>ПРОФИЛЬ</a:t>
            </a:r>
            <a:endParaRPr lang="en-US" sz="2115" b="1" dirty="0">
              <a:solidFill>
                <a:srgbClr val="14192D"/>
              </a:solidFill>
              <a:latin typeface="Montserrat" panose="00000500000000000000" pitchFamily="2" charset="-52"/>
              <a:cs typeface="Arial Black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686529-9E7C-4418-DF56-65145E0921A8}"/>
              </a:ext>
            </a:extLst>
          </p:cNvPr>
          <p:cNvSpPr txBox="1"/>
          <p:nvPr/>
        </p:nvSpPr>
        <p:spPr>
          <a:xfrm>
            <a:off x="141746" y="8814376"/>
            <a:ext cx="3663375" cy="187743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 defTabSz="755934">
              <a:defRPr sz="1400" b="1">
                <a:solidFill>
                  <a:srgbClr val="14192D"/>
                </a:solidFill>
                <a:latin typeface="Montserrat" panose="00000500000000000000" pitchFamily="2" charset="-52"/>
                <a:cs typeface="Arial" panose="020B0604020202020204" pitchFamily="34" charset="0"/>
              </a:defRPr>
            </a:lvl1pPr>
          </a:lstStyle>
          <a:p>
            <a:r>
              <a:rPr lang="ru-RU" sz="900" b="0" i="1" dirty="0"/>
              <a:t>Фокусировка : </a:t>
            </a:r>
          </a:p>
          <a:p>
            <a:r>
              <a:rPr lang="ru-RU" sz="800" b="0" dirty="0"/>
              <a:t>- Лидерство и менеджмент в реальных практиках управления. Ключевые компетенции, вызовы и фокусы современных управленцев. Сочетание лидерских и менеджерских качеств и практик для достижения результатов.</a:t>
            </a:r>
          </a:p>
          <a:p>
            <a:r>
              <a:rPr lang="ru-RU" sz="800" b="0" dirty="0"/>
              <a:t>- Эффективная работа с коллективами и командами. Построение эффективных команд, базирующееся на осознании необходимости командной работы. Групповая динамика в командах. Особенности и феномены командного взаимодействия.</a:t>
            </a:r>
          </a:p>
          <a:p>
            <a:r>
              <a:rPr lang="ru-RU" sz="800" b="0" dirty="0"/>
              <a:t>- Коммуникация как ключ к повышению эффективности. Коммуникации в командах. Влияние и убеждение. Развитие через обратную связь. Конфликты и поиск решений в командах.</a:t>
            </a:r>
          </a:p>
          <a:p>
            <a:r>
              <a:rPr lang="ru-RU" sz="800" b="0" dirty="0"/>
              <a:t> 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D80723-541D-CCC0-C8E3-D54C35E0D9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9923" y="368994"/>
            <a:ext cx="1406096" cy="119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1773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1409</TotalTime>
  <Words>635</Words>
  <Application>Microsoft Office PowerPoint</Application>
  <PresentationFormat>Произвольный</PresentationFormat>
  <Paragraphs>76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9" baseType="lpstr">
      <vt:lpstr>Montserrat ExtraBold</vt:lpstr>
      <vt:lpstr>Arial</vt:lpstr>
      <vt:lpstr>Montserrat Bold</vt:lpstr>
      <vt:lpstr>Montserrat Light</vt:lpstr>
      <vt:lpstr>Helvetica</vt:lpstr>
      <vt:lpstr>Montserrat</vt:lpstr>
      <vt:lpstr>Calibri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Анна Авдеева</cp:lastModifiedBy>
  <cp:revision>30</cp:revision>
  <dcterms:created xsi:type="dcterms:W3CDTF">2026-04-10T16:06:18Z</dcterms:created>
  <dcterms:modified xsi:type="dcterms:W3CDTF">2026-08-14T08:16:43Z</dcterms:modified>
</cp:coreProperties>
</file>